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FF"/>
    <a:srgbClr val="244288"/>
    <a:srgbClr val="39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A7E92-F519-428C-BF44-F762B9087EA7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82EF-9AD6-4BBA-9D08-DE12ED9AE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8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82EF-9AD6-4BBA-9D08-DE12ED9AEE7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7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B741B2-886D-E663-8D17-A4AA457A8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5E906BA-CA47-1AC3-58BF-7FCA2630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292602-A53D-6476-CC67-E605D0C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F3155C-68DA-BAEE-ADED-782F0AC0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8E7E47-7531-6031-D822-13A689C8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05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264012-5F0E-C79A-7160-A21BE999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603666-5665-A0F7-4890-4138777E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0C77B7-C7F7-A4B6-353A-C3497933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6E319-CE40-3FE7-3C35-AB761F8D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5EEDE-FC1A-8D19-DE3E-7EAFB812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62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EFB090-478E-C6BC-7616-5C8252A15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9C6A6E-B068-A00F-AA11-20E2E653F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FF7B23-6A15-C9E3-1894-5C929D9A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3CCD4C-B857-7F75-B2B4-F5787649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AB98B3-484E-6620-2DD6-6DBAE3FA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71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21C3B-3096-E912-CF24-4BFD78D1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C3CA0E-4C8B-680E-CE1A-4D014EC65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F6A049-BCB4-2AA4-1514-F8C1A62A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F712BD-3BC7-4447-BEC5-EEC74C46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76E9FB-752F-80E6-4B21-80EC6F2B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E576F2-78B0-C9C7-BA13-A4F1401A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E32FC5-1597-3B41-94F4-074C31AF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2917DC-8514-6FC7-0BE7-C2BE9CCD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5D5FAE-1654-31E3-35FD-349D7DF5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F81BFB-6741-D49B-1355-C0535F13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3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ACF05-E8A4-DE29-A261-D6572992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40C80C-13D7-FB41-7F8C-565DA17CF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5F08ED-8694-4A7B-CCB8-9095C075F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C70294-3D0E-9EFF-252E-5A133A8E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AC3A4E-7C50-001B-1FAE-B6F8BFA6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656BBF-EA95-3F53-F931-4377A4F4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0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7B904D-DCA1-AC5A-441F-7FC4EE11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CC1E5E-3210-994F-8135-DCA63721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912A8-0AF0-17B4-05B4-B1E2E8DC0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9CBB30-C70E-253E-F59D-139274298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3BF9DD-7E85-C8E3-DAE6-407102795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5BDBBB-5D32-3C1E-437A-260D9DB3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5FAAE2-AB16-FD3B-C6EC-35DD7AE1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C0FA316-AF74-D142-1193-3B481FBC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B7F74-FDB1-1638-C0D5-CEEAD3FA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3006DBA-C360-38C9-50E9-B3468864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8BB4D43-2B1A-7993-30E7-1AF7DD0D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48BB37-C1C8-A908-C56E-63DA3537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5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83FF89-E0B7-7569-7FC6-5E1C98EE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59D14D-581D-BC3E-CFCA-94035C89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42CF27-367E-85EC-0E47-7B214853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66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AA1354-CA69-367C-EA30-C7F87F31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BF9A57-6C20-2E6E-7AC4-38C8D13B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B9CACA-8782-8687-6C92-8340719B6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B117EE-40DE-CDAD-C785-477EF1EE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7EADE9-9E6B-103A-34BF-6BFB649A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533B82-6ADD-5C04-E034-CFEAEA59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46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694D4-BEB1-CCE7-54FC-A835D821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93BB52-82F3-26F3-3C14-C614586B4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4C3FE7-79B4-5BDE-E41B-8CDD2D8B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4BC82C-0538-203F-8B58-B01178C6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AECC06-3F27-ADC4-53A8-E4C8F4B9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6B3D84-4545-67EE-6FAD-63079D8A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4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4459D0-C459-0D5A-5102-04166424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6FE1B5-34E3-EE04-6FCD-6761089A4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2FBC84-7A68-A1A0-6C76-02B123061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38F7-15A7-41F7-81C2-FF50F4CACA58}" type="datetimeFigureOut">
              <a:rPr lang="ko-KR" altLang="en-US" smtClean="0"/>
              <a:t>2024-12-12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E9C2F0-678F-05EC-DD36-C87ACCAF6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CD172C-2EA0-A799-385F-09450254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8F1C-D9E2-424E-9FBE-DDEE5E21A4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36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A4FCC9-AB98-D69F-0B2C-90B56F01BB57}"/>
              </a:ext>
            </a:extLst>
          </p:cNvPr>
          <p:cNvSpPr/>
          <p:nvPr/>
        </p:nvSpPr>
        <p:spPr>
          <a:xfrm>
            <a:off x="6096000" y="1165412"/>
            <a:ext cx="6096000" cy="5325035"/>
          </a:xfrm>
          <a:prstGeom prst="rect">
            <a:avLst/>
          </a:prstGeom>
          <a:solidFill>
            <a:srgbClr val="F1FFFF"/>
          </a:solidFill>
          <a:ln>
            <a:solidFill>
              <a:srgbClr val="F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EF75C4-2B69-AF56-3A6C-B30B207E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412"/>
            <a:ext cx="6838857" cy="5325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08D98-614B-DB59-F8F9-D1CA7C6F9C1E}"/>
              </a:ext>
            </a:extLst>
          </p:cNvPr>
          <p:cNvSpPr txBox="1"/>
          <p:nvPr/>
        </p:nvSpPr>
        <p:spPr>
          <a:xfrm>
            <a:off x="179294" y="295835"/>
            <a:ext cx="391645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39ADE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온라인 신청 매뉴얼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BCF31-83CD-748F-3A0B-9823790B8B97}"/>
              </a:ext>
            </a:extLst>
          </p:cNvPr>
          <p:cNvSpPr txBox="1"/>
          <p:nvPr/>
        </p:nvSpPr>
        <p:spPr>
          <a:xfrm>
            <a:off x="7547081" y="1762667"/>
            <a:ext cx="4203395" cy="3917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해당 대출 사업은</a:t>
            </a: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신청만 가능</a:t>
            </a: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합니다</a:t>
            </a:r>
            <a:r>
              <a:rPr lang="en-US" altLang="ko-KR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필수제출</a:t>
            </a:r>
            <a:r>
              <a:rPr lang="en-US" altLang="ko-KR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(8</a:t>
            </a: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가지</a:t>
            </a:r>
            <a:r>
              <a:rPr lang="en-US" altLang="ko-KR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서류</a:t>
            </a: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도 </a:t>
            </a: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 </a:t>
            </a:r>
            <a:r>
              <a:rPr lang="ko-KR" altLang="en-US" sz="2400" u="sng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업로드</a:t>
            </a: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하셔야 하므로</a:t>
            </a: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반드시 매뉴얼 확인 후 </a:t>
            </a: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부탁드립니다</a:t>
            </a:r>
            <a:r>
              <a:rPr lang="en-US" altLang="ko-KR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r>
              <a:rPr lang="ko-KR" altLang="en-US" sz="24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endParaRPr lang="en-US" altLang="ko-KR" sz="24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26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7E32-E96E-07B9-9AF3-3E98951D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92CDCC0-C605-C673-C934-3D653713C4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4980"/>
          <a:stretch/>
        </p:blipFill>
        <p:spPr>
          <a:xfrm>
            <a:off x="308023" y="660067"/>
            <a:ext cx="7204025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EADAE-FED0-EB45-A665-9E68E21EE535}"/>
              </a:ext>
            </a:extLst>
          </p:cNvPr>
          <p:cNvSpPr txBox="1"/>
          <p:nvPr/>
        </p:nvSpPr>
        <p:spPr>
          <a:xfrm>
            <a:off x="308023" y="197224"/>
            <a:ext cx="73613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⑨  신청서 작성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[2.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추가속성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[3.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첨부파일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필수제출서류 모두 업로드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버튼 클릭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0F355A0-3310-E5B7-FB73-25D1A0DF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3" y="938628"/>
            <a:ext cx="7204025" cy="5746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8C1A18A-F3C6-78C0-DEB1-61C9188DB9E3}"/>
              </a:ext>
            </a:extLst>
          </p:cNvPr>
          <p:cNvSpPr/>
          <p:nvPr/>
        </p:nvSpPr>
        <p:spPr>
          <a:xfrm>
            <a:off x="735106" y="2391434"/>
            <a:ext cx="3307976" cy="41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E555-DC4A-1BC3-9AF7-ACEE5B8003CF}"/>
              </a:ext>
            </a:extLst>
          </p:cNvPr>
          <p:cNvSpPr txBox="1"/>
          <p:nvPr/>
        </p:nvSpPr>
        <p:spPr>
          <a:xfrm>
            <a:off x="8152141" y="2037651"/>
            <a:ext cx="2419252" cy="665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무상지원 여부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아니오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en-US" altLang="ko-KR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*</a:t>
            </a:r>
            <a:r>
              <a:rPr lang="ko-KR" altLang="en-US" sz="1200" dirty="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대출지원은 무상지원이 아닙니다 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E3ED914-A248-D89E-2328-035EE56D1EBB}"/>
              </a:ext>
            </a:extLst>
          </p:cNvPr>
          <p:cNvCxnSpPr>
            <a:cxnSpLocks/>
          </p:cNvCxnSpPr>
          <p:nvPr/>
        </p:nvCxnSpPr>
        <p:spPr>
          <a:xfrm>
            <a:off x="4034117" y="2438400"/>
            <a:ext cx="3998259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671DB7-7522-3637-A1A1-ACA38BFA6006}"/>
              </a:ext>
            </a:extLst>
          </p:cNvPr>
          <p:cNvSpPr/>
          <p:nvPr/>
        </p:nvSpPr>
        <p:spPr>
          <a:xfrm>
            <a:off x="602058" y="3604266"/>
            <a:ext cx="6757966" cy="4150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F340587-96B9-8086-58F1-D384A7D5DB94}"/>
              </a:ext>
            </a:extLst>
          </p:cNvPr>
          <p:cNvCxnSpPr>
            <a:cxnSpLocks/>
          </p:cNvCxnSpPr>
          <p:nvPr/>
        </p:nvCxnSpPr>
        <p:spPr>
          <a:xfrm>
            <a:off x="7360024" y="3702423"/>
            <a:ext cx="67235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393CCB-E5B5-0814-D839-7257D4151792}"/>
              </a:ext>
            </a:extLst>
          </p:cNvPr>
          <p:cNvSpPr txBox="1"/>
          <p:nvPr/>
        </p:nvSpPr>
        <p:spPr>
          <a:xfrm>
            <a:off x="8116875" y="3501257"/>
            <a:ext cx="2727029" cy="384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(1)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대출신청서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한글파일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업로드 </a:t>
            </a:r>
            <a:endParaRPr lang="ko-KR" altLang="en-US" sz="120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654D095-FC72-69F5-94C7-555CDBB02538}"/>
              </a:ext>
            </a:extLst>
          </p:cNvPr>
          <p:cNvSpPr/>
          <p:nvPr/>
        </p:nvSpPr>
        <p:spPr>
          <a:xfrm>
            <a:off x="602058" y="4048171"/>
            <a:ext cx="6757966" cy="6941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06CD572-4F8C-D7F1-3DAC-AA2D9E7F6E2B}"/>
              </a:ext>
            </a:extLst>
          </p:cNvPr>
          <p:cNvCxnSpPr>
            <a:cxnSpLocks/>
          </p:cNvCxnSpPr>
          <p:nvPr/>
        </p:nvCxnSpPr>
        <p:spPr>
          <a:xfrm>
            <a:off x="7360024" y="4186517"/>
            <a:ext cx="67235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306AF5-D593-BB9B-99C5-1D9DEF32992E}"/>
              </a:ext>
            </a:extLst>
          </p:cNvPr>
          <p:cNvSpPr txBox="1"/>
          <p:nvPr/>
        </p:nvSpPr>
        <p:spPr>
          <a:xfrm>
            <a:off x="8116874" y="3994316"/>
            <a:ext cx="2579552" cy="384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(2)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신분증 및 통장사본 업로드 </a:t>
            </a:r>
            <a:endParaRPr lang="ko-KR" altLang="en-US" sz="120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A973840-06CD-F074-5B28-A5A4D3635E3B}"/>
              </a:ext>
            </a:extLst>
          </p:cNvPr>
          <p:cNvSpPr/>
          <p:nvPr/>
        </p:nvSpPr>
        <p:spPr>
          <a:xfrm>
            <a:off x="531052" y="5229089"/>
            <a:ext cx="6909654" cy="14316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BB17B4F-276B-D334-7E96-0CB75053ACE5}"/>
              </a:ext>
            </a:extLst>
          </p:cNvPr>
          <p:cNvCxnSpPr>
            <a:cxnSpLocks/>
          </p:cNvCxnSpPr>
          <p:nvPr/>
        </p:nvCxnSpPr>
        <p:spPr>
          <a:xfrm>
            <a:off x="7444522" y="5325035"/>
            <a:ext cx="67235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7CD593-FAE8-638D-D180-D290AC5C7B83}"/>
              </a:ext>
            </a:extLst>
          </p:cNvPr>
          <p:cNvSpPr txBox="1"/>
          <p:nvPr/>
        </p:nvSpPr>
        <p:spPr>
          <a:xfrm>
            <a:off x="8152141" y="5034222"/>
            <a:ext cx="3804163" cy="1030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(3)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사업자등록증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가족관계증명서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소득금액증명서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진료비 영수증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진료비 세부내역서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금융거래확인서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등 </a:t>
            </a:r>
            <a:r>
              <a:rPr lang="ko-KR" altLang="en-US" sz="1400" dirty="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필수제출 서류 제출 </a:t>
            </a:r>
            <a:endParaRPr lang="ko-KR" altLang="en-US" sz="120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905DC6-35B4-D4EF-8F8A-D95828555F2E}"/>
              </a:ext>
            </a:extLst>
          </p:cNvPr>
          <p:cNvSpPr txBox="1"/>
          <p:nvPr/>
        </p:nvSpPr>
        <p:spPr>
          <a:xfrm>
            <a:off x="8152141" y="921973"/>
            <a:ext cx="3223479" cy="7075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※ </a:t>
            </a:r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필수제출서류</a:t>
            </a:r>
            <a:r>
              <a:rPr lang="en-US" altLang="ko-KR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(8</a:t>
            </a:r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개 항목</a:t>
            </a:r>
            <a:r>
              <a:rPr lang="en-US" altLang="ko-KR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미제출</a:t>
            </a:r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시 </a:t>
            </a:r>
            <a:endParaRPr lang="en-US" altLang="ko-KR" sz="14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     자동 탈락됩니다</a:t>
            </a:r>
            <a:endParaRPr lang="ko-KR" altLang="en-US" sz="12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51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18EFB-4A73-EAB0-4FAF-F16B2689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24D5F81-18AA-5FB8-57D5-F972C2E8203B}"/>
              </a:ext>
            </a:extLst>
          </p:cNvPr>
          <p:cNvSpPr/>
          <p:nvPr/>
        </p:nvSpPr>
        <p:spPr>
          <a:xfrm>
            <a:off x="0" y="2034987"/>
            <a:ext cx="12192000" cy="3666565"/>
          </a:xfrm>
          <a:prstGeom prst="rect">
            <a:avLst/>
          </a:prstGeom>
          <a:solidFill>
            <a:srgbClr val="F1FFFF"/>
          </a:solidFill>
          <a:ln>
            <a:solidFill>
              <a:srgbClr val="F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8F2B-CF0E-9F9B-BCE4-8C1AD665BBF9}"/>
              </a:ext>
            </a:extLst>
          </p:cNvPr>
          <p:cNvSpPr txBox="1"/>
          <p:nvPr/>
        </p:nvSpPr>
        <p:spPr>
          <a:xfrm>
            <a:off x="4516080" y="860611"/>
            <a:ext cx="315983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9ADE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접수 완료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77199-F1A7-84EA-198F-C4396DBDA60A}"/>
              </a:ext>
            </a:extLst>
          </p:cNvPr>
          <p:cNvSpPr txBox="1"/>
          <p:nvPr/>
        </p:nvSpPr>
        <p:spPr>
          <a:xfrm>
            <a:off x="3188793" y="2328344"/>
            <a:ext cx="5814412" cy="3108543"/>
          </a:xfrm>
          <a:prstGeom prst="rect">
            <a:avLst/>
          </a:prstGeom>
          <a:noFill/>
          <a:ln>
            <a:solidFill>
              <a:srgbClr val="F1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필수제출 서류 중 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 항목이라도 </a:t>
            </a:r>
            <a:endParaRPr lang="en-US" altLang="ko-KR" sz="28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2800" dirty="0" err="1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미제출</a:t>
            </a:r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시 자동 </a:t>
            </a:r>
            <a:r>
              <a:rPr lang="ko-KR" altLang="en-US" sz="2800" dirty="0" err="1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탈락되오니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다시 한 번 재확인 부탁드립니다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</a:p>
          <a:p>
            <a:pPr algn="ctr"/>
            <a:endParaRPr lang="en-US" altLang="ko-KR" sz="2800" dirty="0">
              <a:solidFill>
                <a:srgbClr val="24428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대출 심사는 총 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</a:t>
            </a:r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차에 걸쳐 진행되며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시간은 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4~5</a:t>
            </a:r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 소요 예정입니다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algn="ctr"/>
            <a:r>
              <a:rPr lang="ko-KR" altLang="en-US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감사합니다</a:t>
            </a:r>
            <a:r>
              <a:rPr lang="en-US" altLang="ko-KR" sz="2800" dirty="0">
                <a:solidFill>
                  <a:srgbClr val="24428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46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D5E81E-9FC0-C1C6-128B-822A3976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01"/>
          <a:stretch/>
        </p:blipFill>
        <p:spPr>
          <a:xfrm>
            <a:off x="259976" y="1738301"/>
            <a:ext cx="10076329" cy="4838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F6FC44C-0299-E9C4-E31F-ED7FFE25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259976" y="1450776"/>
            <a:ext cx="10076329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13274-F9F3-EAE6-A2F3-3866CD4400E4}"/>
              </a:ext>
            </a:extLst>
          </p:cNvPr>
          <p:cNvSpPr txBox="1"/>
          <p:nvPr/>
        </p:nvSpPr>
        <p:spPr>
          <a:xfrm>
            <a:off x="259976" y="206188"/>
            <a:ext cx="282481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대출 신청 매뉴얼</a:t>
            </a:r>
            <a:r>
              <a:rPr lang="en-US" altLang="ko-KR" sz="16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16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온라인 신청</a:t>
            </a:r>
            <a:r>
              <a:rPr lang="en-US" altLang="ko-KR" sz="16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endParaRPr lang="ko-KR" altLang="en-US" sz="16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86E84-675B-8EC1-4A2D-EFBDB23D4410}"/>
              </a:ext>
            </a:extLst>
          </p:cNvPr>
          <p:cNvSpPr txBox="1"/>
          <p:nvPr/>
        </p:nvSpPr>
        <p:spPr>
          <a:xfrm>
            <a:off x="259976" y="694764"/>
            <a:ext cx="66255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①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네이버 검색창에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사회연대은행 검색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홈페이지 주소 클릭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사업신청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A9D256A-5D8A-2AD9-5F05-6DB75BFF3D96}"/>
              </a:ext>
            </a:extLst>
          </p:cNvPr>
          <p:cNvSpPr/>
          <p:nvPr/>
        </p:nvSpPr>
        <p:spPr>
          <a:xfrm>
            <a:off x="4434239" y="1924398"/>
            <a:ext cx="708211" cy="3944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0E1F2F2-5604-1E94-9563-86E200CEB823}"/>
              </a:ext>
            </a:extLst>
          </p:cNvPr>
          <p:cNvCxnSpPr>
            <a:cxnSpLocks/>
          </p:cNvCxnSpPr>
          <p:nvPr/>
        </p:nvCxnSpPr>
        <p:spPr>
          <a:xfrm flipH="1">
            <a:off x="4984376" y="1002541"/>
            <a:ext cx="824753" cy="89647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F16A8B-B67C-C5CE-25D8-DC32A9CB7584}"/>
              </a:ext>
            </a:extLst>
          </p:cNvPr>
          <p:cNvSpPr txBox="1"/>
          <p:nvPr/>
        </p:nvSpPr>
        <p:spPr>
          <a:xfrm>
            <a:off x="4434239" y="1612794"/>
            <a:ext cx="45076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ko-KR" altLang="en-US" sz="105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481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FA2DDC6-E4C1-C4AD-7C48-D4200C32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" y="1210236"/>
            <a:ext cx="9992760" cy="5387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1F0D5CE-89AE-FD58-9BDE-F782CDD11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244933" y="931675"/>
            <a:ext cx="9992761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28596-682D-C23E-F9C3-1482D4BBBCF3}"/>
              </a:ext>
            </a:extLst>
          </p:cNvPr>
          <p:cNvSpPr txBox="1"/>
          <p:nvPr/>
        </p:nvSpPr>
        <p:spPr>
          <a:xfrm>
            <a:off x="244933" y="301271"/>
            <a:ext cx="64059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②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-&gt; [2024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SGI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서울보증과 함께하는 희망 더하기 대출사업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ECE1A70-FFEC-4C29-8A84-A259D252B600}"/>
              </a:ext>
            </a:extLst>
          </p:cNvPr>
          <p:cNvCxnSpPr>
            <a:cxnSpLocks/>
          </p:cNvCxnSpPr>
          <p:nvPr/>
        </p:nvCxnSpPr>
        <p:spPr>
          <a:xfrm>
            <a:off x="3702424" y="681318"/>
            <a:ext cx="0" cy="322281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A770-D2ED-5254-A8D9-4861926E3BB7}"/>
              </a:ext>
            </a:extLst>
          </p:cNvPr>
          <p:cNvSpPr txBox="1"/>
          <p:nvPr/>
        </p:nvSpPr>
        <p:spPr>
          <a:xfrm>
            <a:off x="1071284" y="4097522"/>
            <a:ext cx="45076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ko-KR" altLang="en-US" sz="105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467CE3-AACC-E6EC-0A49-4F0A542D2F4E}"/>
              </a:ext>
            </a:extLst>
          </p:cNvPr>
          <p:cNvSpPr/>
          <p:nvPr/>
        </p:nvSpPr>
        <p:spPr>
          <a:xfrm>
            <a:off x="1600201" y="4022139"/>
            <a:ext cx="7059705" cy="3944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ACE18-5470-3CA2-81DC-4459B15672B1}"/>
              </a:ext>
            </a:extLst>
          </p:cNvPr>
          <p:cNvSpPr txBox="1"/>
          <p:nvPr/>
        </p:nvSpPr>
        <p:spPr>
          <a:xfrm>
            <a:off x="2474259" y="4071897"/>
            <a:ext cx="36647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SGI</a:t>
            </a:r>
            <a:r>
              <a:rPr lang="ko-KR" altLang="en-US" sz="12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서울보증과 함께하는 희망 더하기 대출지원 사업</a:t>
            </a:r>
          </a:p>
        </p:txBody>
      </p:sp>
    </p:spTree>
    <p:extLst>
      <p:ext uri="{BB962C8B-B14F-4D97-AF65-F5344CB8AC3E}">
        <p14:creationId xmlns:p14="http://schemas.microsoft.com/office/powerpoint/2010/main" val="1715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97AF76-0F13-D9E5-F579-0D6A3387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" y="1218050"/>
            <a:ext cx="9992761" cy="5346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25133D6-A9F1-5632-CD1B-BC8D199C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244933" y="931675"/>
            <a:ext cx="9992761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99C92-9AFC-1D80-5B23-ED5E9E2BD2A9}"/>
              </a:ext>
            </a:extLst>
          </p:cNvPr>
          <p:cNvSpPr txBox="1"/>
          <p:nvPr/>
        </p:nvSpPr>
        <p:spPr>
          <a:xfrm>
            <a:off x="244933" y="301271"/>
            <a:ext cx="325441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③  회원가입 진행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가입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D489B52-E9EE-6538-4B42-6D222AA07E57}"/>
              </a:ext>
            </a:extLst>
          </p:cNvPr>
          <p:cNvCxnSpPr>
            <a:cxnSpLocks/>
          </p:cNvCxnSpPr>
          <p:nvPr/>
        </p:nvCxnSpPr>
        <p:spPr>
          <a:xfrm>
            <a:off x="2698376" y="609048"/>
            <a:ext cx="3191436" cy="435739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E5653164-F1F9-04D2-364D-78C085930B7B}"/>
              </a:ext>
            </a:extLst>
          </p:cNvPr>
          <p:cNvSpPr/>
          <p:nvPr/>
        </p:nvSpPr>
        <p:spPr>
          <a:xfrm>
            <a:off x="5567082" y="5109882"/>
            <a:ext cx="1828800" cy="816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A5A30-F0DA-C022-C41F-6CE76B230165}"/>
              </a:ext>
            </a:extLst>
          </p:cNvPr>
          <p:cNvSpPr txBox="1"/>
          <p:nvPr/>
        </p:nvSpPr>
        <p:spPr>
          <a:xfrm>
            <a:off x="6030718" y="4713560"/>
            <a:ext cx="45076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ko-KR" altLang="en-US" sz="105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035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DD0A2B-CA25-329B-3D36-D6D707D3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" y="1210236"/>
            <a:ext cx="9992761" cy="5127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F2ABDCE-5112-08D4-3F7F-3125D26E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244933" y="931675"/>
            <a:ext cx="9992761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11817FC-78AE-1A59-B8C8-2DC5BE885E1F}"/>
              </a:ext>
            </a:extLst>
          </p:cNvPr>
          <p:cNvCxnSpPr>
            <a:cxnSpLocks/>
          </p:cNvCxnSpPr>
          <p:nvPr/>
        </p:nvCxnSpPr>
        <p:spPr>
          <a:xfrm>
            <a:off x="1953733" y="658354"/>
            <a:ext cx="2914102" cy="210277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88527D-7918-0F5E-CF4C-BEB2F5BA6167}"/>
              </a:ext>
            </a:extLst>
          </p:cNvPr>
          <p:cNvSpPr/>
          <p:nvPr/>
        </p:nvSpPr>
        <p:spPr>
          <a:xfrm>
            <a:off x="5029200" y="2622176"/>
            <a:ext cx="2635624" cy="2523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DED79-381A-1F67-C329-194842AD1CE3}"/>
              </a:ext>
            </a:extLst>
          </p:cNvPr>
          <p:cNvSpPr txBox="1"/>
          <p:nvPr/>
        </p:nvSpPr>
        <p:spPr>
          <a:xfrm>
            <a:off x="5286138" y="4193607"/>
            <a:ext cx="45076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ko-KR" altLang="en-US" sz="105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DC737-8075-D907-54B2-9E6D5030715B}"/>
              </a:ext>
            </a:extLst>
          </p:cNvPr>
          <p:cNvSpPr txBox="1"/>
          <p:nvPr/>
        </p:nvSpPr>
        <p:spPr>
          <a:xfrm>
            <a:off x="244933" y="301271"/>
            <a:ext cx="246734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④ 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기업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으로 회원가입 진행 </a:t>
            </a:r>
          </a:p>
        </p:txBody>
      </p:sp>
    </p:spTree>
    <p:extLst>
      <p:ext uri="{BB962C8B-B14F-4D97-AF65-F5344CB8AC3E}">
        <p14:creationId xmlns:p14="http://schemas.microsoft.com/office/powerpoint/2010/main" val="176285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07EF4A-4409-EBB1-3F37-880236608EDA}"/>
              </a:ext>
            </a:extLst>
          </p:cNvPr>
          <p:cNvSpPr txBox="1"/>
          <p:nvPr/>
        </p:nvSpPr>
        <p:spPr>
          <a:xfrm>
            <a:off x="244934" y="1004048"/>
            <a:ext cx="356860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⑤ 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가입 동의서 클릭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사업자 정보입력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9896E20-30D9-A524-4B7E-E68198C6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4" y="1780923"/>
            <a:ext cx="5510408" cy="4073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C3A89A5-924D-1555-6E9D-A6567BD1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6" y="1780923"/>
            <a:ext cx="6032000" cy="4073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57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C6A5387-18B8-4FA8-912A-7DF6E879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2" y="1456602"/>
            <a:ext cx="5334722" cy="4782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B84CF3-C4E1-9128-1B2D-CC8EF014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38" y="1456602"/>
            <a:ext cx="5895555" cy="4782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3A48A-93F5-0C0C-AF46-B43D794E80BD}"/>
              </a:ext>
            </a:extLst>
          </p:cNvPr>
          <p:cNvSpPr txBox="1"/>
          <p:nvPr/>
        </p:nvSpPr>
        <p:spPr>
          <a:xfrm>
            <a:off x="325952" y="618565"/>
            <a:ext cx="46698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⑥ 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기본정보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온라인가입 정보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-&gt; 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연락처 정보 입력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C87AC-A629-7FD1-BE65-AC0EF042422B}"/>
              </a:ext>
            </a:extLst>
          </p:cNvPr>
          <p:cNvSpPr txBox="1"/>
          <p:nvPr/>
        </p:nvSpPr>
        <p:spPr>
          <a:xfrm>
            <a:off x="325952" y="1037583"/>
            <a:ext cx="417293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※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빨강색 별표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        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표시는 반드시 기재해야 합니다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194EEF3-F38D-49A2-CF08-E0B4B769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618" y="1097612"/>
            <a:ext cx="233935" cy="1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73E5A3-9CED-0C63-6864-8BF5AABA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2" y="1353671"/>
            <a:ext cx="8225873" cy="5091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F4B81A2-1F0C-1557-A346-2CCBB9333DE2}"/>
              </a:ext>
            </a:extLst>
          </p:cNvPr>
          <p:cNvSpPr/>
          <p:nvPr/>
        </p:nvSpPr>
        <p:spPr>
          <a:xfrm>
            <a:off x="3549519" y="3738281"/>
            <a:ext cx="779930" cy="2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5F11F-C99B-765B-4991-8F0E611F19B1}"/>
              </a:ext>
            </a:extLst>
          </p:cNvPr>
          <p:cNvSpPr txBox="1"/>
          <p:nvPr/>
        </p:nvSpPr>
        <p:spPr>
          <a:xfrm>
            <a:off x="325952" y="564777"/>
            <a:ext cx="664156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⑦  회원가입 종료 후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사회연대은행 홈페이지 바로가기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-&gt; [①~③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동일 순서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65553E-499F-6781-E474-82449B8D7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325952" y="1075110"/>
            <a:ext cx="8225873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46ECC1D-8953-9707-768A-090614F7BC6B}"/>
              </a:ext>
            </a:extLst>
          </p:cNvPr>
          <p:cNvCxnSpPr>
            <a:cxnSpLocks/>
          </p:cNvCxnSpPr>
          <p:nvPr/>
        </p:nvCxnSpPr>
        <p:spPr>
          <a:xfrm>
            <a:off x="2928802" y="949822"/>
            <a:ext cx="2324516" cy="38125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9686E9-AD16-6A1C-66ED-F26BD41D6A85}"/>
              </a:ext>
            </a:extLst>
          </p:cNvPr>
          <p:cNvSpPr/>
          <p:nvPr/>
        </p:nvSpPr>
        <p:spPr>
          <a:xfrm>
            <a:off x="5088794" y="5212855"/>
            <a:ext cx="1554053" cy="4751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FC814-DF0A-415F-CCC7-83C5741A8338}"/>
              </a:ext>
            </a:extLst>
          </p:cNvPr>
          <p:cNvSpPr txBox="1"/>
          <p:nvPr/>
        </p:nvSpPr>
        <p:spPr>
          <a:xfrm>
            <a:off x="5097130" y="4856790"/>
            <a:ext cx="45076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>
                <a:solidFill>
                  <a:srgbClr val="FF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</a:t>
            </a:r>
            <a:endParaRPr lang="ko-KR" altLang="en-US" sz="1050" dirty="0">
              <a:solidFill>
                <a:srgbClr val="FF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868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8AC8EE-4A72-BA82-38FA-74822D78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2" y="1780981"/>
            <a:ext cx="7473342" cy="4918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36A3AE-EA00-1ABD-441A-BBC99545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980"/>
          <a:stretch/>
        </p:blipFill>
        <p:spPr>
          <a:xfrm>
            <a:off x="325952" y="1502420"/>
            <a:ext cx="7473342" cy="2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5A3532-296F-E1C2-546F-599CECAF3CC3}"/>
              </a:ext>
            </a:extLst>
          </p:cNvPr>
          <p:cNvSpPr txBox="1"/>
          <p:nvPr/>
        </p:nvSpPr>
        <p:spPr>
          <a:xfrm>
            <a:off x="325952" y="564777"/>
            <a:ext cx="345158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⑧  신청서 작성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[1.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기본 정보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입력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64495-CBB9-E2D0-3360-DDA5A236BD79}"/>
              </a:ext>
            </a:extLst>
          </p:cNvPr>
          <p:cNvSpPr txBox="1"/>
          <p:nvPr/>
        </p:nvSpPr>
        <p:spPr>
          <a:xfrm>
            <a:off x="325952" y="997226"/>
            <a:ext cx="417293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※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빨강색 별표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        )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표시는 반드시 기재해야 합니다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8C5604B-C90A-08B2-6ED8-61242D649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618" y="1057255"/>
            <a:ext cx="233935" cy="184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EA0B2-80A7-5B3E-DCC2-7EF363366688}"/>
              </a:ext>
            </a:extLst>
          </p:cNvPr>
          <p:cNvSpPr txBox="1"/>
          <p:nvPr/>
        </p:nvSpPr>
        <p:spPr>
          <a:xfrm>
            <a:off x="2069675" y="4815968"/>
            <a:ext cx="178514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SGI</a:t>
            </a:r>
            <a:r>
              <a:rPr lang="ko-KR" altLang="en-US" sz="7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서울보증과 함께하는 희망 더하기 대출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D03ECA-2DA8-8824-82DD-BCE1DDF1828D}"/>
              </a:ext>
            </a:extLst>
          </p:cNvPr>
          <p:cNvSpPr/>
          <p:nvPr/>
        </p:nvSpPr>
        <p:spPr>
          <a:xfrm>
            <a:off x="1891553" y="5385646"/>
            <a:ext cx="2097741" cy="41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4A43D89-873F-D2A7-A56C-0EED8E1E6C76}"/>
              </a:ext>
            </a:extLst>
          </p:cNvPr>
          <p:cNvSpPr/>
          <p:nvPr/>
        </p:nvSpPr>
        <p:spPr>
          <a:xfrm>
            <a:off x="1891553" y="6077560"/>
            <a:ext cx="2097741" cy="41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911F0-EDA0-C4C5-FB21-E447A180B871}"/>
              </a:ext>
            </a:extLst>
          </p:cNvPr>
          <p:cNvSpPr txBox="1"/>
          <p:nvPr/>
        </p:nvSpPr>
        <p:spPr>
          <a:xfrm>
            <a:off x="8116283" y="5571043"/>
            <a:ext cx="2887329" cy="707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신청금액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[3,000,000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원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입력</a:t>
            </a:r>
            <a:endParaRPr lang="en-US" altLang="ko-KR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신청분야 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[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대출지원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3DEA7DC-E7BA-5574-9E7D-2A5845979B53}"/>
              </a:ext>
            </a:extLst>
          </p:cNvPr>
          <p:cNvCxnSpPr>
            <a:cxnSpLocks/>
          </p:cNvCxnSpPr>
          <p:nvPr/>
        </p:nvCxnSpPr>
        <p:spPr>
          <a:xfrm>
            <a:off x="3989294" y="5701553"/>
            <a:ext cx="3998259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7F24668-CCC7-BD8A-762D-704185B1A697}"/>
              </a:ext>
            </a:extLst>
          </p:cNvPr>
          <p:cNvCxnSpPr>
            <a:cxnSpLocks/>
          </p:cNvCxnSpPr>
          <p:nvPr/>
        </p:nvCxnSpPr>
        <p:spPr>
          <a:xfrm>
            <a:off x="3989294" y="6154529"/>
            <a:ext cx="3998259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7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302</Words>
  <Application>Microsoft Office PowerPoint</Application>
  <PresentationFormat>와이드스크린</PresentationFormat>
  <Paragraphs>46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나눔스퀘어 네오 Bold</vt:lpstr>
      <vt:lpstr>나눔스퀘어 네오 ExtraBold</vt:lpstr>
      <vt:lpstr>나눔스퀘어 네오 Heavy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SSB-C0083</dc:creator>
  <cp:lastModifiedBy>SSB-C0083</cp:lastModifiedBy>
  <cp:revision>21</cp:revision>
  <dcterms:created xsi:type="dcterms:W3CDTF">2024-12-11T05:17:00Z</dcterms:created>
  <dcterms:modified xsi:type="dcterms:W3CDTF">2024-12-12T09:14:59Z</dcterms:modified>
</cp:coreProperties>
</file>